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86" d="100"/>
          <a:sy n="86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CA909-FCA5-4872-BB17-07F8E28B25BD}" type="datetimeFigureOut">
              <a:rPr lang="th-TH" smtClean="0"/>
              <a:pPr/>
              <a:t>09/01/57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94D87-A96B-4503-9474-CAB8F729B6A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5879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4D87-A96B-4503-9474-CAB8F729B6A0}" type="slidenum">
              <a:rPr lang="th-TH" smtClean="0"/>
              <a:pPr/>
              <a:t>4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93D2-A72F-4A8D-93D8-CF7CFE884FA2}" type="datetimeFigureOut">
              <a:rPr lang="th-TH" smtClean="0"/>
              <a:pPr/>
              <a:t>09/01/57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0CBD-872B-4333-ADA0-D420C16D8F9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93D2-A72F-4A8D-93D8-CF7CFE884FA2}" type="datetimeFigureOut">
              <a:rPr lang="th-TH" smtClean="0"/>
              <a:pPr/>
              <a:t>09/01/57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0CBD-872B-4333-ADA0-D420C16D8F9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93D2-A72F-4A8D-93D8-CF7CFE884FA2}" type="datetimeFigureOut">
              <a:rPr lang="th-TH" smtClean="0"/>
              <a:pPr/>
              <a:t>09/01/57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0CBD-872B-4333-ADA0-D420C16D8F9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93D2-A72F-4A8D-93D8-CF7CFE884FA2}" type="datetimeFigureOut">
              <a:rPr lang="th-TH" smtClean="0"/>
              <a:pPr/>
              <a:t>09/01/57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0CBD-872B-4333-ADA0-D420C16D8F9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93D2-A72F-4A8D-93D8-CF7CFE884FA2}" type="datetimeFigureOut">
              <a:rPr lang="th-TH" smtClean="0"/>
              <a:pPr/>
              <a:t>09/01/57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0CBD-872B-4333-ADA0-D420C16D8F9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93D2-A72F-4A8D-93D8-CF7CFE884FA2}" type="datetimeFigureOut">
              <a:rPr lang="th-TH" smtClean="0"/>
              <a:pPr/>
              <a:t>09/01/57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0CBD-872B-4333-ADA0-D420C16D8F9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93D2-A72F-4A8D-93D8-CF7CFE884FA2}" type="datetimeFigureOut">
              <a:rPr lang="th-TH" smtClean="0"/>
              <a:pPr/>
              <a:t>09/01/57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0CBD-872B-4333-ADA0-D420C16D8F9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93D2-A72F-4A8D-93D8-CF7CFE884FA2}" type="datetimeFigureOut">
              <a:rPr lang="th-TH" smtClean="0"/>
              <a:pPr/>
              <a:t>09/01/57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0CBD-872B-4333-ADA0-D420C16D8F9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93D2-A72F-4A8D-93D8-CF7CFE884FA2}" type="datetimeFigureOut">
              <a:rPr lang="th-TH" smtClean="0"/>
              <a:pPr/>
              <a:t>09/01/57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0CBD-872B-4333-ADA0-D420C16D8F9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93D2-A72F-4A8D-93D8-CF7CFE884FA2}" type="datetimeFigureOut">
              <a:rPr lang="th-TH" smtClean="0"/>
              <a:pPr/>
              <a:t>09/01/57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0CBD-872B-4333-ADA0-D420C16D8F9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ดและมนมุมสี่เหลี่ยมหนึ่งมุม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ามเหลี่ยมมุมฉาก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93D2-A72F-4A8D-93D8-CF7CFE884FA2}" type="datetimeFigureOut">
              <a:rPr lang="th-TH" smtClean="0"/>
              <a:pPr/>
              <a:t>09/01/57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2C0CBD-872B-4333-ADA0-D420C16D8F9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รูปแบบอิสระ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รูปแบบอิสระ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5493D2-A72F-4A8D-93D8-CF7CFE884FA2}" type="datetimeFigureOut">
              <a:rPr lang="th-TH" smtClean="0"/>
              <a:pPr/>
              <a:t>09/01/57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2C0CBD-872B-4333-ADA0-D420C16D8F95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2" name="กลุ่ม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รูปแบบอิสระ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รูปแบบอิสระ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3500462"/>
          </a:xfrm>
        </p:spPr>
        <p:txBody>
          <a:bodyPr>
            <a:normAutofit/>
          </a:bodyPr>
          <a:lstStyle/>
          <a:p>
            <a:r>
              <a:rPr lang="th-TH" sz="8800" dirty="0" smtClean="0">
                <a:solidFill>
                  <a:schemeClr val="tx1"/>
                </a:solidFill>
                <a:cs typeface="+mn-cs"/>
              </a:rPr>
              <a:t>การเขียนโปรแกรม</a:t>
            </a:r>
            <a:br>
              <a:rPr lang="th-TH" sz="8800" dirty="0" smtClean="0">
                <a:solidFill>
                  <a:schemeClr val="tx1"/>
                </a:solidFill>
                <a:cs typeface="+mn-cs"/>
              </a:rPr>
            </a:br>
            <a:r>
              <a:rPr lang="th-TH" sz="8800" dirty="0" smtClean="0">
                <a:solidFill>
                  <a:schemeClr val="tx1"/>
                </a:solidFill>
                <a:cs typeface="+mn-cs"/>
              </a:rPr>
              <a:t>ด้วยภาษาคอมพิวเตอร์</a:t>
            </a:r>
            <a:endParaRPr lang="th-TH" sz="8800" dirty="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th-TH" sz="3600" cap="all" dirty="0">
                <a:cs typeface="+mn-cs"/>
              </a:rPr>
              <a:t>กรณีศึกษาวิเคราะห์ระบบงานและผังงาน</a:t>
            </a:r>
            <a:r>
              <a:rPr lang="en-US" sz="3600" dirty="0">
                <a:cs typeface="+mn-cs"/>
              </a:rPr>
              <a:t/>
            </a:r>
            <a:br>
              <a:rPr lang="en-US" sz="3600" dirty="0">
                <a:cs typeface="+mn-cs"/>
              </a:rPr>
            </a:br>
            <a:endParaRPr lang="th-TH" sz="3600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14282" y="1500174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th-TH" sz="2800" cap="all" dirty="0"/>
              <a:t>การวิเคราะห์ระบบงานเบื้องต้นและเขียนลำดับการทำงานด้วยผังงานโปรแกรม เพื่อใช้ประมวลผลระบบงานพื้นฐาน ประมวลผลแบบไม่มีเงื่อนไข ประมวลผลแบบมีเงื่อนไขเพื่อตัดสินใจเลือกทางทำงาน ประมวลผลลักษณะวนซ้ำ</a:t>
            </a:r>
            <a:r>
              <a:rPr lang="en-US" sz="2800" cap="all" dirty="0"/>
              <a:t> </a:t>
            </a:r>
            <a:br>
              <a:rPr lang="en-US" sz="2800" cap="all" dirty="0"/>
            </a:br>
            <a:r>
              <a:rPr lang="th-TH" sz="2800" cap="all" dirty="0"/>
              <a:t>การประมวลผลแบบไม่มีเงื่อนไข</a:t>
            </a:r>
            <a:r>
              <a:rPr lang="en-US" sz="2800" cap="all" dirty="0"/>
              <a:t/>
            </a:r>
            <a:br>
              <a:rPr lang="en-US" sz="2800" cap="all" dirty="0"/>
            </a:br>
            <a:r>
              <a:rPr lang="en-US" sz="2800" cap="all" dirty="0"/>
              <a:t>•</a:t>
            </a:r>
            <a:r>
              <a:rPr lang="th-TH" sz="2800" cap="all" dirty="0"/>
              <a:t>หมายถึงการทำงานแบบที่เรียงลำดับ มีการรับค่า บันทึกค่า ประมวลผล และแสดงผล</a:t>
            </a:r>
            <a:r>
              <a:rPr lang="en-US" sz="2800" cap="all" dirty="0"/>
              <a:t/>
            </a:r>
            <a:br>
              <a:rPr lang="en-US" sz="2800" cap="all" dirty="0"/>
            </a:br>
            <a:r>
              <a:rPr lang="en-US" sz="2800" cap="all" dirty="0"/>
              <a:t/>
            </a:r>
            <a:br>
              <a:rPr lang="en-US" sz="2800" cap="all" dirty="0"/>
            </a:br>
            <a:endParaRPr lang="th-TH" sz="2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th-TH" sz="2800" cap="all" dirty="0" smtClean="0"/>
              <a:t>ตัวอย่างการทำงานที่มีลำดับ</a:t>
            </a:r>
            <a:r>
              <a:rPr lang="en-US" sz="2800" cap="all" dirty="0" smtClean="0"/>
              <a:t/>
            </a:r>
            <a:br>
              <a:rPr lang="en-US" sz="2800" cap="all" dirty="0" smtClean="0"/>
            </a:br>
            <a:r>
              <a:rPr lang="en-US" sz="2800" cap="all" dirty="0" smtClean="0"/>
              <a:t>REPORT AVERAGE</a:t>
            </a:r>
            <a:br>
              <a:rPr lang="en-US" sz="2800" cap="all" dirty="0" smtClean="0"/>
            </a:br>
            <a:r>
              <a:rPr lang="en-US" sz="2800" cap="all" dirty="0" smtClean="0"/>
              <a:t>************************************************</a:t>
            </a:r>
            <a:br>
              <a:rPr lang="en-US" sz="2800" cap="all" dirty="0" smtClean="0"/>
            </a:br>
            <a:r>
              <a:rPr lang="en-US" sz="2800" cap="all" dirty="0" smtClean="0"/>
              <a:t>CODE  (</a:t>
            </a:r>
            <a:r>
              <a:rPr lang="th-TH" sz="2800" cap="all" dirty="0" smtClean="0"/>
              <a:t>รหัสพนักงาน)</a:t>
            </a:r>
            <a:r>
              <a:rPr lang="en-US" sz="2800" cap="all" dirty="0" smtClean="0"/>
              <a:t>  = ……………</a:t>
            </a:r>
            <a:br>
              <a:rPr lang="en-US" sz="2800" cap="all" dirty="0" smtClean="0"/>
            </a:br>
            <a:r>
              <a:rPr lang="en-US" sz="2800" cap="all" dirty="0" smtClean="0"/>
              <a:t>NAME (</a:t>
            </a:r>
            <a:r>
              <a:rPr lang="th-TH" sz="2800" cap="all" dirty="0" smtClean="0"/>
              <a:t>ชื่อพนักงาน)</a:t>
            </a:r>
            <a:r>
              <a:rPr lang="en-US" sz="2800" cap="all" dirty="0" smtClean="0"/>
              <a:t>  = ……………</a:t>
            </a:r>
            <a:br>
              <a:rPr lang="en-US" sz="2800" cap="all" dirty="0" smtClean="0"/>
            </a:br>
            <a:r>
              <a:rPr lang="en-US" sz="2800" cap="all" dirty="0" smtClean="0"/>
              <a:t>SUMMIT (</a:t>
            </a:r>
            <a:r>
              <a:rPr lang="th-TH" sz="2800" cap="all" dirty="0" smtClean="0"/>
              <a:t>ยอดขาย)</a:t>
            </a:r>
            <a:r>
              <a:rPr lang="en-US" sz="2800" cap="all" dirty="0" smtClean="0"/>
              <a:t>  = ……………..</a:t>
            </a:r>
            <a:br>
              <a:rPr lang="en-US" sz="2800" cap="all" dirty="0" smtClean="0"/>
            </a:br>
            <a:r>
              <a:rPr lang="en-US" sz="2800" cap="all" dirty="0" smtClean="0"/>
              <a:t>NUMBER (</a:t>
            </a:r>
            <a:r>
              <a:rPr lang="th-TH" sz="2800" cap="all" dirty="0" smtClean="0"/>
              <a:t>จำนวนสินค้า)</a:t>
            </a:r>
            <a:r>
              <a:rPr lang="en-US" sz="2800" cap="all" dirty="0" smtClean="0"/>
              <a:t> =…………...</a:t>
            </a:r>
            <a:br>
              <a:rPr lang="en-US" sz="2800" cap="all" dirty="0" smtClean="0"/>
            </a:br>
            <a:r>
              <a:rPr lang="en-US" sz="2800" cap="all" dirty="0" smtClean="0"/>
              <a:t>*********************************************************</a:t>
            </a:r>
            <a:br>
              <a:rPr lang="en-US" sz="2800" cap="all" dirty="0" smtClean="0"/>
            </a:br>
            <a:r>
              <a:rPr lang="en-US" sz="2800" cap="all" dirty="0" smtClean="0"/>
              <a:t>AVERAGE (</a:t>
            </a:r>
            <a:r>
              <a:rPr lang="th-TH" sz="2800" cap="all" dirty="0" smtClean="0"/>
              <a:t>ค่าเฉลี่ยยอดขาย)</a:t>
            </a:r>
            <a:r>
              <a:rPr lang="en-US" sz="2800" cap="all" dirty="0" smtClean="0"/>
              <a:t> = ………….</a:t>
            </a:r>
            <a:endParaRPr lang="en-US" sz="2800" dirty="0" smtClean="0"/>
          </a:p>
          <a:p>
            <a:endParaRPr lang="th-TH" sz="2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4525963"/>
          </a:xfrm>
        </p:spPr>
        <p:txBody>
          <a:bodyPr/>
          <a:lstStyle/>
          <a:p>
            <a:pPr lvl="0"/>
            <a:r>
              <a:rPr lang="th-TH" cap="all" dirty="0"/>
              <a:t>ตัวอย่างการกำหนดชื่อและชนิดตัวแปร</a:t>
            </a:r>
            <a:endParaRPr lang="en-US" dirty="0"/>
          </a:p>
          <a:p>
            <a:endParaRPr lang="th-TH" dirty="0"/>
          </a:p>
        </p:txBody>
      </p:sp>
      <p:pic>
        <p:nvPicPr>
          <p:cNvPr id="5" name="รูปภาพ 4" descr="Pictur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000240"/>
            <a:ext cx="6429420" cy="3496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8229600" cy="1143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th-TH" sz="2800" dirty="0" smtClean="0">
                <a:solidFill>
                  <a:schemeClr val="tx1"/>
                </a:solidFill>
              </a:rPr>
              <a:t>  ลำดับการทำงานด้วยผังโปรแกรม</a:t>
            </a:r>
            <a:endParaRPr lang="th-TH" sz="2800" dirty="0">
              <a:solidFill>
                <a:schemeClr val="tx1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5929354"/>
          </a:xfrm>
        </p:spPr>
        <p:txBody>
          <a:bodyPr>
            <a:noAutofit/>
          </a:bodyPr>
          <a:lstStyle/>
          <a:p>
            <a:pPr lvl="0">
              <a:buNone/>
            </a:pPr>
            <a:endParaRPr lang="th-TH" sz="2800" cap="all" dirty="0" smtClean="0"/>
          </a:p>
          <a:p>
            <a:pPr lvl="0"/>
            <a:endParaRPr lang="th-TH" sz="2800" cap="all" dirty="0"/>
          </a:p>
          <a:p>
            <a:pPr lvl="0"/>
            <a:endParaRPr lang="th-TH" sz="2800" cap="all" dirty="0" smtClean="0"/>
          </a:p>
          <a:p>
            <a:pPr lvl="0"/>
            <a:endParaRPr lang="th-TH" sz="2800" cap="all" dirty="0"/>
          </a:p>
          <a:p>
            <a:pPr lvl="0"/>
            <a:endParaRPr lang="th-TH" sz="2800" cap="all" dirty="0" smtClean="0"/>
          </a:p>
          <a:p>
            <a:pPr lvl="0"/>
            <a:endParaRPr lang="th-TH" sz="2800" cap="all" dirty="0"/>
          </a:p>
          <a:p>
            <a:pPr lvl="0"/>
            <a:r>
              <a:rPr lang="th-TH" sz="2800" cap="all" dirty="0" smtClean="0"/>
              <a:t>กรณีศึกษา</a:t>
            </a:r>
            <a:r>
              <a:rPr lang="th-TH" sz="2800" cap="all" dirty="0"/>
              <a:t>ระบบงานประมวลผลแบบไม่มีเงื่อนไข</a:t>
            </a:r>
            <a:r>
              <a:rPr lang="en-US" sz="2800" cap="all" dirty="0"/>
              <a:t> </a:t>
            </a:r>
            <a:br>
              <a:rPr lang="en-US" sz="2800" cap="all" dirty="0"/>
            </a:br>
            <a:r>
              <a:rPr lang="th-TH" sz="2800" cap="all" dirty="0"/>
              <a:t>ลำดับขั้นตอนการทำงาน</a:t>
            </a:r>
            <a:r>
              <a:rPr lang="en-US" sz="2800" cap="all" dirty="0"/>
              <a:t/>
            </a:r>
            <a:br>
              <a:rPr lang="en-US" sz="2800" cap="all" dirty="0"/>
            </a:br>
            <a:r>
              <a:rPr lang="en-US" sz="2800" cap="all" dirty="0"/>
              <a:t>  1) </a:t>
            </a:r>
            <a:r>
              <a:rPr lang="th-TH" sz="2800" cap="all" dirty="0"/>
              <a:t>ป้อนข้อมูลเลขจำนวนเต็ม </a:t>
            </a:r>
            <a:r>
              <a:rPr lang="en-US" sz="2800" cap="all" dirty="0"/>
              <a:t>2 </a:t>
            </a:r>
            <a:r>
              <a:rPr lang="th-TH" sz="2800" cap="all" dirty="0"/>
              <a:t>จำนวนทางแป้นพิมพ์</a:t>
            </a:r>
            <a:r>
              <a:rPr lang="en-US" sz="2800" cap="all" dirty="0"/>
              <a:t/>
            </a:r>
            <a:br>
              <a:rPr lang="en-US" sz="2800" cap="all" dirty="0"/>
            </a:br>
            <a:r>
              <a:rPr lang="en-US" sz="2800" cap="all" dirty="0"/>
              <a:t>  2) </a:t>
            </a:r>
            <a:r>
              <a:rPr lang="th-TH" sz="2800" cap="all" dirty="0"/>
              <a:t>คำนวณผลรวมของเลข </a:t>
            </a:r>
            <a:r>
              <a:rPr lang="en-US" sz="2800" cap="all" dirty="0"/>
              <a:t>2 </a:t>
            </a:r>
            <a:r>
              <a:rPr lang="th-TH" sz="2800" cap="all" dirty="0"/>
              <a:t>จำนวนตามสมการ</a:t>
            </a:r>
            <a:r>
              <a:rPr lang="en-US" sz="2800" cap="all" dirty="0"/>
              <a:t/>
            </a:r>
            <a:br>
              <a:rPr lang="en-US" sz="2800" cap="all" dirty="0"/>
            </a:br>
            <a:r>
              <a:rPr lang="en-US" sz="2800" cap="all" dirty="0"/>
              <a:t>  SUM = NUMBER_1 + NUMBER_2</a:t>
            </a:r>
            <a:br>
              <a:rPr lang="en-US" sz="2800" cap="all" dirty="0"/>
            </a:br>
            <a:r>
              <a:rPr lang="en-US" sz="2800" cap="all" dirty="0"/>
              <a:t> 3) </a:t>
            </a:r>
            <a:r>
              <a:rPr lang="th-TH" sz="2800" cap="all" dirty="0"/>
              <a:t>พิมพ์ผลลัพธ์ที่ได้ออกทางหน้าจอภาพ</a:t>
            </a:r>
            <a:r>
              <a:rPr lang="en-US" sz="2800" cap="all" dirty="0"/>
              <a:t/>
            </a:r>
            <a:br>
              <a:rPr lang="en-US" sz="2800" cap="all" dirty="0"/>
            </a:br>
            <a:r>
              <a:rPr lang="en-US" sz="2800" cap="all" dirty="0"/>
              <a:t> 4) </a:t>
            </a:r>
            <a:r>
              <a:rPr lang="th-TH" sz="2800" cap="all" dirty="0"/>
              <a:t>จบการทำงาน</a:t>
            </a:r>
            <a:r>
              <a:rPr lang="en-US" sz="2800" cap="all" dirty="0"/>
              <a:t/>
            </a:r>
            <a:br>
              <a:rPr lang="en-US" sz="2800" cap="all" dirty="0"/>
            </a:br>
            <a:endParaRPr lang="en-US" sz="2800" dirty="0"/>
          </a:p>
          <a:p>
            <a:endParaRPr lang="th-TH" sz="2800" dirty="0"/>
          </a:p>
        </p:txBody>
      </p:sp>
      <p:pic>
        <p:nvPicPr>
          <p:cNvPr id="4" name="รูปภาพ 3" descr="http://www4.csc.ku.ac.th/~b5340204138/img/8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428604"/>
            <a:ext cx="371477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42852"/>
            <a:ext cx="8229600" cy="6072230"/>
          </a:xfrm>
        </p:spPr>
        <p:txBody>
          <a:bodyPr>
            <a:noAutofit/>
          </a:bodyPr>
          <a:lstStyle/>
          <a:p>
            <a:r>
              <a:rPr lang="en-US" sz="2800" cap="all" dirty="0"/>
              <a:t> </a:t>
            </a:r>
            <a:r>
              <a:rPr lang="th-TH" sz="2800" cap="all" dirty="0"/>
              <a:t>ลำดับขั้นตอนการทำงานด้วยผังงาน</a:t>
            </a:r>
            <a:r>
              <a:rPr lang="th-TH" sz="2800" cap="all" dirty="0" smtClean="0"/>
              <a:t>โปรแกรม</a:t>
            </a:r>
          </a:p>
          <a:p>
            <a:endParaRPr lang="th-TH" sz="2800" cap="all" dirty="0"/>
          </a:p>
          <a:p>
            <a:endParaRPr lang="th-TH" sz="2800" cap="all" dirty="0" smtClean="0"/>
          </a:p>
          <a:p>
            <a:endParaRPr lang="th-TH" sz="2800" cap="all" dirty="0"/>
          </a:p>
          <a:p>
            <a:endParaRPr lang="th-TH" sz="2800" cap="all" dirty="0" smtClean="0"/>
          </a:p>
          <a:p>
            <a:endParaRPr lang="th-TH" sz="2800" cap="all" dirty="0" smtClean="0"/>
          </a:p>
          <a:p>
            <a:endParaRPr lang="th-TH" sz="2800" cap="all" dirty="0" smtClean="0"/>
          </a:p>
          <a:p>
            <a:r>
              <a:rPr lang="th-TH" sz="2800" cap="all" dirty="0"/>
              <a:t>กรณีศึกษาระบบงานประมวลผลแบบมีเงื่อนไขวนซ้ำ</a:t>
            </a:r>
            <a:r>
              <a:rPr lang="en-US" sz="2800" cap="all" dirty="0"/>
              <a:t> </a:t>
            </a:r>
            <a:r>
              <a:rPr lang="th-TH" sz="2800" cap="all" dirty="0"/>
              <a:t>ลำดับขั้นตอนการทำงาน</a:t>
            </a:r>
            <a:r>
              <a:rPr lang="en-US" sz="2800" cap="all" dirty="0"/>
              <a:t/>
            </a:r>
            <a:br>
              <a:rPr lang="en-US" sz="2800" cap="all" dirty="0"/>
            </a:br>
            <a:r>
              <a:rPr lang="en-US" sz="2800" cap="all" dirty="0"/>
              <a:t>  1) </a:t>
            </a:r>
            <a:r>
              <a:rPr lang="th-TH" sz="2800" cap="all" dirty="0"/>
              <a:t>กำหนดข้อมูลตัวเลขจำนวนเต็มเท่ากับ </a:t>
            </a:r>
            <a:r>
              <a:rPr lang="en-US" sz="2800" cap="all" dirty="0"/>
              <a:t>5 </a:t>
            </a:r>
            <a:r>
              <a:rPr lang="th-TH" sz="2800" cap="all" dirty="0"/>
              <a:t>ในตัวแปร </a:t>
            </a:r>
            <a:r>
              <a:rPr lang="en-US" sz="2800" cap="all" dirty="0"/>
              <a:t>N</a:t>
            </a:r>
            <a:br>
              <a:rPr lang="en-US" sz="2800" cap="all" dirty="0"/>
            </a:br>
            <a:r>
              <a:rPr lang="en-US" sz="2800" cap="all" dirty="0"/>
              <a:t> 2) </a:t>
            </a:r>
            <a:r>
              <a:rPr lang="th-TH" sz="2800" cap="all" dirty="0"/>
              <a:t>เปรียบเทียบเงื่อนไข </a:t>
            </a:r>
            <a:r>
              <a:rPr lang="en-US" sz="2800" cap="all" dirty="0"/>
              <a:t>N &gt; 0</a:t>
            </a:r>
            <a:br>
              <a:rPr lang="en-US" sz="2800" cap="all" dirty="0"/>
            </a:br>
            <a:r>
              <a:rPr lang="en-US" sz="2800" cap="all" dirty="0"/>
              <a:t> </a:t>
            </a:r>
            <a:r>
              <a:rPr lang="th-TH" sz="2800" cap="all" dirty="0"/>
              <a:t>ถ้าจริง: คำนวณสมการ </a:t>
            </a:r>
            <a:r>
              <a:rPr lang="en-US" sz="2800" cap="all" dirty="0"/>
              <a:t>N = N – 1</a:t>
            </a:r>
            <a:br>
              <a:rPr lang="en-US" sz="2800" cap="all" dirty="0"/>
            </a:br>
            <a:r>
              <a:rPr lang="en-US" sz="2800" cap="all" dirty="0"/>
              <a:t> </a:t>
            </a:r>
            <a:r>
              <a:rPr lang="th-TH" sz="2800" cap="all" dirty="0"/>
              <a:t>แล้วกลับไปเปรียบเทียบเงื่อนไขข้างต้น</a:t>
            </a:r>
            <a:r>
              <a:rPr lang="en-US" sz="2800" cap="all" dirty="0"/>
              <a:t/>
            </a:r>
            <a:br>
              <a:rPr lang="en-US" sz="2800" cap="all" dirty="0"/>
            </a:br>
            <a:r>
              <a:rPr lang="en-US" sz="2800" cap="all" dirty="0"/>
              <a:t> 3) </a:t>
            </a:r>
            <a:r>
              <a:rPr lang="th-TH" sz="2800" cap="all" dirty="0"/>
              <a:t>จบการทำงาน</a:t>
            </a:r>
            <a:r>
              <a:rPr lang="en-US" sz="2800" cap="all" dirty="0"/>
              <a:t/>
            </a:r>
            <a:br>
              <a:rPr lang="en-US" sz="2800" cap="all" dirty="0"/>
            </a:br>
            <a:endParaRPr lang="th-TH" sz="2800" dirty="0"/>
          </a:p>
        </p:txBody>
      </p:sp>
      <p:pic>
        <p:nvPicPr>
          <p:cNvPr id="4" name="รูปภาพ 3" descr="Pictur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642918"/>
            <a:ext cx="166247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714348" y="714356"/>
            <a:ext cx="8229600" cy="4525963"/>
          </a:xfrm>
        </p:spPr>
        <p:txBody>
          <a:bodyPr/>
          <a:lstStyle/>
          <a:p>
            <a:pPr lvl="0"/>
            <a:r>
              <a:rPr lang="th-TH" sz="2800" cap="all" dirty="0" smtClean="0"/>
              <a:t>ลำดับการทำงานด้วยผังงานโปรแกรม</a:t>
            </a:r>
            <a:endParaRPr lang="en-US" sz="2800" dirty="0" smtClean="0"/>
          </a:p>
          <a:p>
            <a:pPr>
              <a:buNone/>
            </a:pPr>
            <a:endParaRPr lang="th-TH" dirty="0"/>
          </a:p>
        </p:txBody>
      </p:sp>
      <p:pic>
        <p:nvPicPr>
          <p:cNvPr id="4" name="รูปภาพ 3" descr="Pictur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8624" y="1512869"/>
            <a:ext cx="3886751" cy="3832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h-TH" sz="3600" dirty="0" smtClean="0"/>
              <a:t>คณะผู้จัดทำ</a:t>
            </a:r>
            <a:endParaRPr lang="th-TH" sz="36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dirty="0" smtClean="0"/>
              <a:t>			1.นางสาว </a:t>
            </a:r>
            <a:r>
              <a:rPr lang="th-TH" dirty="0" err="1" smtClean="0"/>
              <a:t>ปพิชญา</a:t>
            </a:r>
            <a:r>
              <a:rPr lang="th-TH" dirty="0" smtClean="0"/>
              <a:t>  เที่ยงตรง  เลขที่12</a:t>
            </a:r>
          </a:p>
          <a:p>
            <a:pPr>
              <a:buNone/>
            </a:pPr>
            <a:r>
              <a:rPr lang="th-TH" dirty="0" smtClean="0"/>
              <a:t>			2.นางสาว </a:t>
            </a:r>
            <a:r>
              <a:rPr lang="th-TH" dirty="0" err="1" smtClean="0"/>
              <a:t>พิชณา</a:t>
            </a:r>
            <a:r>
              <a:rPr lang="th-TH" dirty="0" smtClean="0"/>
              <a:t>  ไกรรอด  เลขที่15</a:t>
            </a:r>
          </a:p>
          <a:p>
            <a:pPr>
              <a:buNone/>
            </a:pPr>
            <a:r>
              <a:rPr lang="th-TH" dirty="0" smtClean="0"/>
              <a:t>			3.นางสาว สุทธิดา  ศรีแดง  เลขที่16</a:t>
            </a:r>
          </a:p>
          <a:p>
            <a:pPr>
              <a:buNone/>
            </a:pPr>
            <a:r>
              <a:rPr lang="th-TH" dirty="0" smtClean="0"/>
              <a:t>			4.นางสาว กราลภา  </a:t>
            </a:r>
            <a:r>
              <a:rPr lang="th-TH" dirty="0" err="1" smtClean="0"/>
              <a:t>สีห</a:t>
            </a:r>
            <a:r>
              <a:rPr lang="th-TH" dirty="0" smtClean="0"/>
              <a:t>วัลลภ  เลขที่17</a:t>
            </a:r>
          </a:p>
          <a:p>
            <a:pPr>
              <a:buNone/>
            </a:pPr>
            <a:r>
              <a:rPr lang="th-TH" dirty="0" smtClean="0"/>
              <a:t>			5.นางสาว </a:t>
            </a:r>
            <a:r>
              <a:rPr lang="th-TH" dirty="0" err="1" smtClean="0"/>
              <a:t>กวิณ</a:t>
            </a:r>
            <a:r>
              <a:rPr lang="th-TH" dirty="0" smtClean="0"/>
              <a:t>ทิพย์  เหมือนชู  เลขที่18</a:t>
            </a:r>
          </a:p>
          <a:p>
            <a:pPr>
              <a:buNone/>
            </a:pPr>
            <a:r>
              <a:rPr lang="th-TH" dirty="0" smtClean="0"/>
              <a:t>			6.นางสาว </a:t>
            </a:r>
            <a:r>
              <a:rPr lang="th-TH" dirty="0" err="1" smtClean="0"/>
              <a:t>ทิพวรรณ</a:t>
            </a:r>
            <a:r>
              <a:rPr lang="th-TH" dirty="0" smtClean="0"/>
              <a:t>  บุญเยี่ยม  เลขที่34</a:t>
            </a:r>
          </a:p>
          <a:p>
            <a:pPr algn="ctr">
              <a:buNone/>
            </a:pPr>
            <a:r>
              <a:rPr lang="th-TH" dirty="0" smtClean="0"/>
              <a:t>ชั้นม.4/5</a:t>
            </a:r>
          </a:p>
          <a:p>
            <a:pPr algn="ctr">
              <a:buNone/>
            </a:pPr>
            <a:r>
              <a:rPr lang="th-TH" dirty="0" smtClean="0"/>
              <a:t>เสนอ </a:t>
            </a:r>
          </a:p>
          <a:p>
            <a:pPr algn="ctr">
              <a:buNone/>
            </a:pPr>
            <a:r>
              <a:rPr lang="th-TH" dirty="0" smtClean="0"/>
              <a:t>ครูทรงศักดิ์  โพธิ์เอี่ยม</a:t>
            </a:r>
          </a:p>
          <a:p>
            <a:pPr algn="ctr">
              <a:buNone/>
            </a:pPr>
            <a:r>
              <a:rPr lang="th-TH" dirty="0" smtClean="0"/>
              <a:t>เป็นส่วนหนึ่งของวิชาพื้นฐานการเขียนโปรแกรม (ง30205)</a:t>
            </a:r>
          </a:p>
          <a:p>
            <a:pPr algn="ctr">
              <a:buNone/>
            </a:pPr>
            <a:r>
              <a:rPr lang="th-TH" dirty="0" smtClean="0"/>
              <a:t>โรงเรียนเฉลิมพระเกียรติสมเด็จพระศรีนครินทร์  กาญจนบุรี</a:t>
            </a:r>
          </a:p>
          <a:p>
            <a:pPr algn="ctr">
              <a:buNone/>
            </a:pPr>
            <a:endParaRPr lang="th-TH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th-TH" b="1" cap="all" dirty="0" err="1">
                <a:cs typeface="+mn-cs"/>
              </a:rPr>
              <a:t>ความสําคัญ</a:t>
            </a:r>
            <a:r>
              <a:rPr lang="th-TH" b="1" cap="all" dirty="0">
                <a:cs typeface="+mn-cs"/>
              </a:rPr>
              <a:t>ของ</a:t>
            </a:r>
            <a:r>
              <a:rPr lang="th-TH" b="1" cap="all" dirty="0" smtClean="0">
                <a:cs typeface="+mn-cs"/>
              </a:rPr>
              <a:t>ภาษาคอมพิวเตอร์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sz="2800" cap="all" dirty="0"/>
              <a:t>ภาษาคอมพิวเตอร์ (</a:t>
            </a:r>
            <a:r>
              <a:rPr lang="en-US" sz="2800" cap="all" dirty="0"/>
              <a:t>COMPUTER LANGUAGE) </a:t>
            </a:r>
            <a:r>
              <a:rPr lang="th-TH" sz="2800" cap="all" dirty="0"/>
              <a:t>เป็นสัญลักษณ์ที่ผู้พัฒนาภาษา</a:t>
            </a:r>
            <a:r>
              <a:rPr lang="th-TH" sz="2800" cap="all" dirty="0" err="1"/>
              <a:t>กําหนด</a:t>
            </a:r>
            <a:r>
              <a:rPr lang="th-TH" sz="2800" cap="all" dirty="0"/>
              <a:t>รหัส</a:t>
            </a:r>
            <a:r>
              <a:rPr lang="th-TH" sz="2800" cap="all" dirty="0" err="1"/>
              <a:t>คําสั่ง</a:t>
            </a:r>
            <a:r>
              <a:rPr lang="th-TH" sz="2800" cap="all" dirty="0"/>
              <a:t> ขึ้นมา ใช้ควบคุมการ</a:t>
            </a:r>
            <a:r>
              <a:rPr lang="th-TH" sz="2800" cap="all" dirty="0" err="1"/>
              <a:t>ทํางาน</a:t>
            </a:r>
            <a:r>
              <a:rPr lang="th-TH" sz="2800" cap="all" dirty="0"/>
              <a:t>อุปกรณ์ในระบบคอมพิวเตอร์ พัฒนาการภาษาคอมพิวเตอร์ เริ่มจากรหัส </a:t>
            </a:r>
            <a:r>
              <a:rPr lang="th-TH" sz="2800" cap="all" dirty="0" err="1"/>
              <a:t>คําสั่ง</a:t>
            </a:r>
            <a:r>
              <a:rPr lang="th-TH" sz="2800" cap="all" dirty="0"/>
              <a:t>อยู่ในรูปแบบเลขฐานสอง จากนั้นพัฒนารูปแบบเป็นข้อความภาษาอังกฤษ ในยุคปัจจุบัน ภาษาคอมพิวเตอร์มีอีกมากมายหลายภาษาให้เลือกใช้งาน มีจุดเด่นด้านประสิทธิภาพ</a:t>
            </a:r>
            <a:r>
              <a:rPr lang="th-TH" sz="2800" cap="all" dirty="0" err="1"/>
              <a:t>คําสั่ง</a:t>
            </a:r>
            <a:r>
              <a:rPr lang="th-TH" sz="2800" cap="all" dirty="0"/>
              <a:t>แตกตางกันไป ดังนั้นผู้สร้างงานโปรแกรมต้องศึกษาว่าภาษาใดมี</a:t>
            </a:r>
            <a:r>
              <a:rPr lang="th-TH" sz="2800" cap="all" dirty="0" err="1"/>
              <a:t>คําสั่ง</a:t>
            </a:r>
            <a:r>
              <a:rPr lang="th-TH" sz="2800" cap="all" dirty="0"/>
              <a:t>ที่มีประสิทธิภาพควบคุมการ</a:t>
            </a:r>
            <a:r>
              <a:rPr lang="th-TH" sz="2800" cap="all" dirty="0" err="1"/>
              <a:t>ทํางาน</a:t>
            </a:r>
            <a:r>
              <a:rPr lang="th-TH" sz="2800" cap="all" dirty="0"/>
              <a:t>ตามต้องการ เพื่อเลือกไปใช้สร้างโปรแกรมประยุกต์งานตามที่ได้</a:t>
            </a:r>
            <a:r>
              <a:rPr lang="th-TH" sz="2800" cap="all" dirty="0" err="1"/>
              <a:t>กําหนด</a:t>
            </a:r>
            <a:r>
              <a:rPr lang="th-TH" sz="2800" cap="all" dirty="0"/>
              <a:t>จุดประสงค์ไว้</a:t>
            </a:r>
            <a:endParaRPr lang="en-US" sz="2800" dirty="0"/>
          </a:p>
          <a:p>
            <a:endParaRPr lang="th-TH" sz="2800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796908"/>
          </a:xfrm>
        </p:spPr>
        <p:txBody>
          <a:bodyPr>
            <a:normAutofit/>
          </a:bodyPr>
          <a:lstStyle/>
          <a:p>
            <a:pPr lvl="0" algn="l"/>
            <a:r>
              <a:rPr lang="en-US" sz="3600" cap="all" dirty="0">
                <a:cs typeface="+mn-cs"/>
              </a:rPr>
              <a:t>1. </a:t>
            </a:r>
            <a:r>
              <a:rPr lang="th-TH" sz="3600" cap="all" dirty="0">
                <a:cs typeface="+mn-cs"/>
              </a:rPr>
              <a:t>เรื่อง การพัฒนาระบบงานคอมพิวเตอร์</a:t>
            </a:r>
            <a:r>
              <a:rPr lang="en-US" sz="3600" cap="all" dirty="0">
                <a:cs typeface="+mn-cs"/>
              </a:rPr>
              <a:t> </a:t>
            </a:r>
            <a:endParaRPr lang="th-TH" sz="3600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cap="all" dirty="0"/>
              <a:t> 1. </a:t>
            </a:r>
            <a:r>
              <a:rPr lang="th-TH" sz="2800" cap="all" dirty="0"/>
              <a:t>ขั้นตอนการพัฒนาระบบงานคอมพิวเตอร์ ตามหลักวิชาว่าด้วยการวิเคราะห์และออกแบบ</a:t>
            </a:r>
            <a:r>
              <a:rPr lang="en-US" sz="2800" cap="all" dirty="0"/>
              <a:t/>
            </a:r>
            <a:br>
              <a:rPr lang="en-US" sz="2800" cap="all" dirty="0"/>
            </a:br>
            <a:r>
              <a:rPr lang="th-TH" sz="2800" cap="all" dirty="0"/>
              <a:t>ระบบงาน ( </a:t>
            </a:r>
            <a:r>
              <a:rPr lang="en-US" sz="2000" cap="all" dirty="0"/>
              <a:t>SYSTEM ANALYSIS AND DESIGN ) </a:t>
            </a:r>
            <a:r>
              <a:rPr lang="th-TH" sz="2800" cap="all" dirty="0"/>
              <a:t>มีการจัดขั้นตอนการพัฒนาระบบงานคอมพิวเตอร์และ</a:t>
            </a:r>
            <a:r>
              <a:rPr lang="en-US" sz="2800" cap="all" dirty="0"/>
              <a:t/>
            </a:r>
            <a:br>
              <a:rPr lang="en-US" sz="2800" cap="all" dirty="0"/>
            </a:br>
            <a:r>
              <a:rPr lang="th-TH" sz="2800" cap="all" dirty="0"/>
              <a:t>สารสนเทศดังนี้</a:t>
            </a:r>
            <a:r>
              <a:rPr lang="en-US" sz="2800" cap="all" dirty="0"/>
              <a:t> </a:t>
            </a:r>
            <a:br>
              <a:rPr lang="en-US" sz="2800" cap="all" dirty="0"/>
            </a:br>
            <a:r>
              <a:rPr lang="en-US" sz="2800" cap="all" dirty="0"/>
              <a:t> 1.1 </a:t>
            </a:r>
            <a:r>
              <a:rPr lang="th-TH" sz="2800" cap="all" dirty="0"/>
              <a:t>วิเคราะห์ระบบงานหรือปัญหา ( </a:t>
            </a:r>
            <a:r>
              <a:rPr lang="en-US" sz="2000" cap="all" dirty="0"/>
              <a:t>SYSTEM OR PROBLEM ANALYSIS ) </a:t>
            </a:r>
            <a:r>
              <a:rPr lang="th-TH" sz="2800" cap="all" dirty="0"/>
              <a:t>รวมถึงรายละเอียดข้อมูลที่</a:t>
            </a:r>
            <a:r>
              <a:rPr lang="en-US" sz="2800" cap="all" dirty="0"/>
              <a:t/>
            </a:r>
            <a:br>
              <a:rPr lang="en-US" sz="2800" cap="all" dirty="0"/>
            </a:br>
            <a:r>
              <a:rPr lang="th-TH" sz="2800" cap="all" dirty="0"/>
              <a:t>ต้องใช้ โดยการศึกษาระบบงานเดิมอย่างละเอียด</a:t>
            </a:r>
            <a:r>
              <a:rPr lang="en-US" sz="2800" cap="all" dirty="0"/>
              <a:t> </a:t>
            </a:r>
            <a:br>
              <a:rPr lang="en-US" sz="2800" cap="all" dirty="0"/>
            </a:br>
            <a:r>
              <a:rPr lang="en-US" sz="2800" cap="all" dirty="0"/>
              <a:t> 1.2 </a:t>
            </a:r>
            <a:r>
              <a:rPr lang="th-TH" sz="2800" cap="all" dirty="0" smtClean="0"/>
              <a:t>กำหนดราย</a:t>
            </a:r>
            <a:r>
              <a:rPr lang="th-TH" sz="2800" cap="all" dirty="0"/>
              <a:t>ละเอียดของความต้องการของผู้ใช้ระบบงาน (</a:t>
            </a:r>
            <a:r>
              <a:rPr lang="th-TH" sz="2000" cap="all" dirty="0"/>
              <a:t> </a:t>
            </a:r>
            <a:r>
              <a:rPr lang="en-US" sz="2000" cap="all" dirty="0"/>
              <a:t>REQUIRE-MENTS SPECIFICATION ) </a:t>
            </a:r>
            <a:r>
              <a:rPr lang="en-US" sz="2800" cap="all" dirty="0"/>
              <a:t/>
            </a:r>
            <a:br>
              <a:rPr lang="en-US" sz="2800" cap="all" dirty="0"/>
            </a:br>
            <a:r>
              <a:rPr lang="en-US" sz="2800" cap="all" dirty="0"/>
              <a:t> </a:t>
            </a:r>
            <a:endParaRPr lang="th-TH" sz="2800" dirty="0"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cap="all" dirty="0">
                <a:cs typeface="+mn-cs"/>
              </a:rPr>
              <a:t>1. </a:t>
            </a:r>
            <a:r>
              <a:rPr lang="th-TH" sz="3600" cap="all" dirty="0">
                <a:cs typeface="+mn-cs"/>
              </a:rPr>
              <a:t>เรื่อง การพัฒนาระบบงานคอมพิวเตอร์</a:t>
            </a:r>
            <a:r>
              <a:rPr lang="en-US" sz="3600" cap="all" dirty="0">
                <a:cs typeface="+mn-cs"/>
              </a:rPr>
              <a:t> </a:t>
            </a:r>
            <a:r>
              <a:rPr lang="th-TH" sz="3600" cap="all" dirty="0" smtClean="0">
                <a:cs typeface="+mn-cs"/>
              </a:rPr>
              <a:t>(ต่อ)</a:t>
            </a:r>
            <a:endParaRPr lang="th-TH" sz="3600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42910" y="1785926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cap="all" dirty="0" smtClean="0"/>
              <a:t> 1.3 </a:t>
            </a:r>
            <a:r>
              <a:rPr lang="th-TH" sz="2800" cap="all" dirty="0" smtClean="0"/>
              <a:t>ออกแบบขั้นตอนวิธีการทำงานของระบบใหม่</a:t>
            </a:r>
            <a:r>
              <a:rPr lang="en-US" sz="2800" cap="all" dirty="0" smtClean="0"/>
              <a:t> </a:t>
            </a:r>
            <a:br>
              <a:rPr lang="en-US" sz="2800" cap="all" dirty="0" smtClean="0"/>
            </a:br>
            <a:r>
              <a:rPr lang="en-US" sz="2800" cap="all" dirty="0" smtClean="0"/>
              <a:t> 1.4 </a:t>
            </a:r>
            <a:r>
              <a:rPr lang="th-TH" sz="2800" cap="all" dirty="0" smtClean="0"/>
              <a:t>ตรวจสอบขั้นตอนวิธีให้ได้ผลตามความต้องการ</a:t>
            </a:r>
            <a:r>
              <a:rPr lang="en-US" sz="2800" cap="all" dirty="0" smtClean="0"/>
              <a:t> </a:t>
            </a:r>
          </a:p>
          <a:p>
            <a:pPr lvl="0">
              <a:buNone/>
            </a:pPr>
            <a:r>
              <a:rPr lang="en-US" sz="2800" cap="all" dirty="0" smtClean="0"/>
              <a:t>     1.5 </a:t>
            </a:r>
            <a:r>
              <a:rPr lang="th-TH" sz="2800" cap="all" dirty="0"/>
              <a:t>ออกแบบโปรแกรม ( </a:t>
            </a:r>
            <a:r>
              <a:rPr lang="en-US" sz="2000" cap="all" dirty="0"/>
              <a:t>PROGRAM DESIGN ) </a:t>
            </a:r>
            <a:r>
              <a:rPr lang="en-US" sz="2800" cap="all" dirty="0"/>
              <a:t/>
            </a:r>
            <a:br>
              <a:rPr lang="en-US" sz="2800" cap="all" dirty="0"/>
            </a:br>
            <a:r>
              <a:rPr lang="en-US" sz="2800" cap="all" dirty="0"/>
              <a:t> 1.6 </a:t>
            </a:r>
            <a:r>
              <a:rPr lang="th-TH" sz="2800" cap="all" dirty="0"/>
              <a:t>เขียน</a:t>
            </a:r>
            <a:r>
              <a:rPr lang="th-TH" sz="2800" cap="all" dirty="0" smtClean="0"/>
              <a:t>ชุดคำสั่ง </a:t>
            </a:r>
            <a:r>
              <a:rPr lang="th-TH" sz="2000" cap="all" dirty="0"/>
              <a:t>( </a:t>
            </a:r>
            <a:r>
              <a:rPr lang="en-US" sz="2000" cap="all" dirty="0"/>
              <a:t>CODING ) </a:t>
            </a:r>
            <a:r>
              <a:rPr lang="en-US" sz="2800" cap="all" dirty="0"/>
              <a:t/>
            </a:r>
            <a:br>
              <a:rPr lang="en-US" sz="2800" cap="all" dirty="0"/>
            </a:br>
            <a:r>
              <a:rPr lang="en-US" sz="2800" cap="all" dirty="0"/>
              <a:t> 1.7 </a:t>
            </a:r>
            <a:r>
              <a:rPr lang="th-TH" sz="2800" cap="all" dirty="0"/>
              <a:t>ทดสอบโปรแกรม ( </a:t>
            </a:r>
            <a:r>
              <a:rPr lang="en-US" sz="2000" cap="all" dirty="0"/>
              <a:t>TESTING ) </a:t>
            </a:r>
            <a:r>
              <a:rPr lang="th-TH" sz="2800" cap="all" dirty="0"/>
              <a:t>และหาที่ผิดพลาด ( </a:t>
            </a:r>
            <a:r>
              <a:rPr lang="en-US" sz="2000" cap="all" dirty="0"/>
              <a:t>DEBUGGING ) </a:t>
            </a:r>
            <a:r>
              <a:rPr lang="en-US" sz="2800" cap="all" dirty="0"/>
              <a:t/>
            </a:r>
            <a:br>
              <a:rPr lang="en-US" sz="2800" cap="all" dirty="0"/>
            </a:br>
            <a:r>
              <a:rPr lang="en-US" sz="2800" cap="all" dirty="0"/>
              <a:t> 1.8 </a:t>
            </a:r>
            <a:r>
              <a:rPr lang="th-TH" sz="2800" cap="all" dirty="0"/>
              <a:t>น าโปรแกรมและระบบงานไปใช้งานจริง ( </a:t>
            </a:r>
            <a:r>
              <a:rPr lang="en-US" sz="2000" cap="all" dirty="0"/>
              <a:t>IMPLEMENTATION OR OPERATION ) </a:t>
            </a:r>
            <a:r>
              <a:rPr lang="en-US" sz="2800" cap="all" dirty="0"/>
              <a:t/>
            </a:r>
            <a:br>
              <a:rPr lang="en-US" sz="2800" cap="all" dirty="0"/>
            </a:br>
            <a:r>
              <a:rPr lang="en-US" sz="2800" cap="all" dirty="0"/>
              <a:t> 1.9 </a:t>
            </a:r>
            <a:r>
              <a:rPr lang="th-TH" sz="2800" cap="all" dirty="0" smtClean="0"/>
              <a:t>บำรุงรักษา </a:t>
            </a:r>
            <a:r>
              <a:rPr lang="th-TH" sz="2800" cap="all" dirty="0"/>
              <a:t>ติดตามผล แก้ไขปรับปรุง ( </a:t>
            </a:r>
            <a:r>
              <a:rPr lang="en-US" sz="1800" cap="all" dirty="0"/>
              <a:t>SOFTWARE</a:t>
            </a:r>
            <a:r>
              <a:rPr lang="en-US" sz="2800" cap="all" dirty="0"/>
              <a:t> </a:t>
            </a:r>
            <a:r>
              <a:rPr lang="en-US" sz="2000" cap="all" dirty="0"/>
              <a:t>MAINTENANCE AND IMPROVEMENT ) </a:t>
            </a:r>
            <a:r>
              <a:rPr lang="en-US" sz="2800" cap="all" dirty="0"/>
              <a:t/>
            </a:r>
            <a:br>
              <a:rPr lang="en-US" sz="2800" cap="all" dirty="0"/>
            </a:br>
            <a:r>
              <a:rPr lang="en-US" sz="2800" cap="all" dirty="0"/>
              <a:t> </a:t>
            </a:r>
            <a:endParaRPr lang="en-US" sz="2800" dirty="0"/>
          </a:p>
          <a:p>
            <a:endParaRPr lang="th-TH" sz="2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Autofit/>
          </a:bodyPr>
          <a:lstStyle/>
          <a:p>
            <a:r>
              <a:rPr lang="th-TH" sz="2800" cap="all" dirty="0"/>
              <a:t>การ</a:t>
            </a:r>
            <a:r>
              <a:rPr lang="th-TH" sz="2800" cap="all" dirty="0" err="1"/>
              <a:t>ลําดับ</a:t>
            </a:r>
            <a:r>
              <a:rPr lang="th-TH" sz="2800" cap="all" dirty="0"/>
              <a:t>ขั้นตอนงานด้วยผัง</a:t>
            </a:r>
            <a:r>
              <a:rPr lang="th-TH" sz="2800" cap="all" dirty="0" smtClean="0"/>
              <a:t>งาน</a:t>
            </a:r>
            <a:r>
              <a:rPr lang="th-TH" sz="2800" cap="all" dirty="0"/>
              <a:t> </a:t>
            </a:r>
            <a:r>
              <a:rPr lang="th-TH" sz="2800" cap="all" dirty="0" smtClean="0"/>
              <a:t>เป็น</a:t>
            </a:r>
            <a:r>
              <a:rPr lang="th-TH" sz="2800" cap="all" dirty="0"/>
              <a:t>ขั้นตอนวางแผนการ</a:t>
            </a:r>
            <a:r>
              <a:rPr lang="th-TH" sz="2800" cap="all" dirty="0" err="1"/>
              <a:t>ทํางาน</a:t>
            </a:r>
            <a:r>
              <a:rPr lang="th-TH" sz="2800" cap="all" dirty="0"/>
              <a:t>ของคอมพิวเตอร์อย่างหนึ่ง มีจุดประสงค์เพื่อแสดง</a:t>
            </a:r>
            <a:r>
              <a:rPr lang="th-TH" sz="2800" cap="all" dirty="0" err="1"/>
              <a:t>ลําดับ</a:t>
            </a:r>
            <a:r>
              <a:rPr lang="th-TH" sz="2800" cap="all" dirty="0"/>
              <a:t> การควบคุมการ</a:t>
            </a:r>
            <a:r>
              <a:rPr lang="th-TH" sz="2800" cap="all" dirty="0" err="1"/>
              <a:t>ทํางาน</a:t>
            </a:r>
            <a:r>
              <a:rPr lang="th-TH" sz="2800" cap="all" dirty="0"/>
              <a:t> โดย</a:t>
            </a:r>
            <a:r>
              <a:rPr lang="th-TH" sz="2800" cap="all" dirty="0" err="1"/>
              <a:t>ใช้สัญลักษณ</a:t>
            </a:r>
            <a:r>
              <a:rPr lang="th-TH" sz="2800" cap="all" dirty="0"/>
              <a:t>ที่</a:t>
            </a:r>
            <a:r>
              <a:rPr lang="th-TH" sz="2800" cap="all" dirty="0" err="1"/>
              <a:t>กําหนด</a:t>
            </a:r>
            <a:r>
              <a:rPr lang="th-TH" sz="2800" cap="all" dirty="0"/>
              <a:t>ความหมายใช้งานเป็นมาตรฐาน เชื่อมโยงการ</a:t>
            </a:r>
            <a:r>
              <a:rPr lang="th-TH" sz="2800" cap="all" dirty="0" err="1"/>
              <a:t>ทํางาน</a:t>
            </a:r>
            <a:r>
              <a:rPr lang="th-TH" sz="2800" cap="all" dirty="0"/>
              <a:t> ด้วยลูกศร ในที่นี้กล่าวถึงการ</a:t>
            </a:r>
            <a:r>
              <a:rPr lang="th-TH" sz="2800" cap="all" dirty="0" err="1"/>
              <a:t>ลําดับ</a:t>
            </a:r>
            <a:r>
              <a:rPr lang="th-TH" sz="2800" cap="all" dirty="0"/>
              <a:t>ขั้นตอนการ</a:t>
            </a:r>
            <a:r>
              <a:rPr lang="th-TH" sz="2800" cap="all" dirty="0" err="1"/>
              <a:t>ทํางาน</a:t>
            </a:r>
            <a:r>
              <a:rPr lang="th-TH" sz="2800" cap="all" dirty="0"/>
              <a:t>ด้วยผังงานประเภทผังงานโปรแกรม </a:t>
            </a:r>
            <a:r>
              <a:rPr lang="th-TH" sz="2800" cap="all" dirty="0" smtClean="0"/>
              <a:t>ดังนี้</a:t>
            </a:r>
            <a:endParaRPr lang="en-US" sz="2800" cap="all" dirty="0" smtClean="0"/>
          </a:p>
          <a:p>
            <a:r>
              <a:rPr lang="en-US" sz="2800" cap="all" dirty="0" smtClean="0"/>
              <a:t>1.</a:t>
            </a:r>
            <a:r>
              <a:rPr lang="th-TH" sz="2800" cap="all" dirty="0"/>
              <a:t>สัญลักษณ์ของผังงาน</a:t>
            </a:r>
            <a:r>
              <a:rPr lang="en-US" sz="2800" cap="all" dirty="0"/>
              <a:t> </a:t>
            </a:r>
            <a:r>
              <a:rPr lang="th-TH" sz="2800" cap="all" dirty="0"/>
              <a:t>ในที่นี้กล่าวถึงเฉพาะสัญลักษณ์ที่ใช้ในการเขียนผังงานโปรแกรมเป็นส่วนใหญ่ </a:t>
            </a:r>
            <a:r>
              <a:rPr lang="th-TH" sz="2800" cap="all" dirty="0" smtClean="0"/>
              <a:t>ดังนี้</a:t>
            </a:r>
            <a:r>
              <a:rPr lang="en-US" sz="2800" cap="all" dirty="0"/>
              <a:t/>
            </a:r>
            <a:br>
              <a:rPr lang="en-US" sz="2800" cap="all" dirty="0"/>
            </a:br>
            <a:endParaRPr lang="th-TH" sz="2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42910" y="50004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b="1" cap="all" dirty="0" smtClean="0"/>
              <a:t>2. </a:t>
            </a:r>
            <a:r>
              <a:rPr lang="th-TH" sz="2800" b="1" cap="all" dirty="0" smtClean="0"/>
              <a:t>หลักในการเขียนผังงาน</a:t>
            </a:r>
            <a:r>
              <a:rPr lang="en-US" sz="2800" cap="all" dirty="0" smtClean="0"/>
              <a:t> </a:t>
            </a:r>
            <a:r>
              <a:rPr lang="th-TH" sz="2800" cap="all" dirty="0" err="1" smtClean="0"/>
              <a:t>ข้อแนะนํา</a:t>
            </a:r>
            <a:r>
              <a:rPr lang="th-TH" sz="2800" cap="all" dirty="0" smtClean="0"/>
              <a:t>ในการเขียนผังงานเพื่อให้ผู้อานระบบงาน ใช้ศึกษา ตรวจสอบ</a:t>
            </a:r>
            <a:r>
              <a:rPr lang="th-TH" sz="2800" cap="all" dirty="0" err="1" smtClean="0"/>
              <a:t>ลําดับ</a:t>
            </a:r>
            <a:r>
              <a:rPr lang="th-TH" sz="2800" cap="all" dirty="0" smtClean="0"/>
              <a:t>การ</a:t>
            </a:r>
            <a:r>
              <a:rPr lang="th-TH" sz="2800" cap="all" dirty="0" err="1" smtClean="0"/>
              <a:t>ทํางาน</a:t>
            </a:r>
            <a:r>
              <a:rPr lang="th-TH" sz="2800" cap="all" dirty="0" smtClean="0"/>
              <a:t>ได้งาย ไม่สับสน มีแนวทางปฏิบัติ ดังนี้</a:t>
            </a:r>
            <a:r>
              <a:rPr lang="en-US" sz="2800" cap="all" dirty="0" smtClean="0"/>
              <a:t/>
            </a:r>
            <a:br>
              <a:rPr lang="en-US" sz="2800" cap="all" dirty="0" smtClean="0"/>
            </a:br>
            <a:r>
              <a:rPr lang="en-US" sz="2800" cap="all" dirty="0" smtClean="0"/>
              <a:t>1. </a:t>
            </a:r>
            <a:r>
              <a:rPr lang="th-TH" sz="2800" cap="all" dirty="0" smtClean="0"/>
              <a:t>ทิศทางการ</a:t>
            </a:r>
            <a:r>
              <a:rPr lang="th-TH" sz="2800" cap="all" dirty="0" err="1" smtClean="0"/>
              <a:t>ทํางาน</a:t>
            </a:r>
            <a:r>
              <a:rPr lang="th-TH" sz="2800" cap="all" dirty="0" smtClean="0"/>
              <a:t>ต้อง</a:t>
            </a:r>
            <a:r>
              <a:rPr lang="th-TH" sz="2800" cap="all" dirty="0" err="1" smtClean="0"/>
              <a:t>เรียงลําดับ</a:t>
            </a:r>
            <a:r>
              <a:rPr lang="th-TH" sz="2800" cap="all" dirty="0" smtClean="0"/>
              <a:t>ตามขั้นตอนที่ได้วิเคราะห์ไว้</a:t>
            </a:r>
            <a:r>
              <a:rPr lang="en-US" sz="2800" cap="all" dirty="0" smtClean="0"/>
              <a:t/>
            </a:r>
            <a:br>
              <a:rPr lang="en-US" sz="2800" cap="all" dirty="0" smtClean="0"/>
            </a:br>
            <a:r>
              <a:rPr lang="en-US" sz="2800" cap="all" dirty="0" smtClean="0"/>
              <a:t>2. </a:t>
            </a:r>
            <a:r>
              <a:rPr lang="th-TH" sz="2800" cap="all" dirty="0" smtClean="0"/>
              <a:t>ใช้ชื่อ</a:t>
            </a:r>
            <a:r>
              <a:rPr lang="th-TH" sz="2800" cap="all" dirty="0" err="1" smtClean="0"/>
              <a:t>หนวยความจํา</a:t>
            </a:r>
            <a:r>
              <a:rPr lang="th-TH" sz="2800" cap="all" dirty="0" smtClean="0"/>
              <a:t> เช่น ตัวแปร ให้ตรงกับขั้นตอนที่ได้วิเคราะห์ไว้</a:t>
            </a:r>
            <a:r>
              <a:rPr lang="en-US" sz="2800" cap="all" dirty="0" smtClean="0"/>
              <a:t/>
            </a:r>
            <a:br>
              <a:rPr lang="en-US" sz="2800" cap="all" dirty="0" smtClean="0"/>
            </a:br>
            <a:r>
              <a:rPr lang="en-US" sz="2800" cap="all" dirty="0" smtClean="0"/>
              <a:t>3. </a:t>
            </a:r>
            <a:r>
              <a:rPr lang="th-TH" sz="2800" cap="all" dirty="0" smtClean="0"/>
              <a:t>ลูกศร</a:t>
            </a:r>
            <a:r>
              <a:rPr lang="th-TH" sz="2800" cap="all" dirty="0" err="1" smtClean="0"/>
              <a:t>กํากับ</a:t>
            </a:r>
            <a:r>
              <a:rPr lang="th-TH" sz="2800" cap="all" dirty="0" smtClean="0"/>
              <a:t>ทิศทางใช้หัวลูกศรตรงปลายทางเท่านั้น</a:t>
            </a:r>
            <a:endParaRPr lang="en-US" sz="2800" cap="all" dirty="0" smtClean="0"/>
          </a:p>
          <a:p>
            <a:pPr>
              <a:buNone/>
            </a:pPr>
            <a:r>
              <a:rPr lang="en-US" sz="2800" cap="all" dirty="0" smtClean="0"/>
              <a:t>   4. </a:t>
            </a:r>
            <a:r>
              <a:rPr lang="th-TH" sz="2800" cap="all" dirty="0" smtClean="0"/>
              <a:t>เส้นทางการ</a:t>
            </a:r>
            <a:r>
              <a:rPr lang="th-TH" sz="2800" cap="all" dirty="0" err="1" smtClean="0"/>
              <a:t>ทํางาน</a:t>
            </a:r>
            <a:r>
              <a:rPr lang="th-TH" sz="2800" cap="all" dirty="0" smtClean="0"/>
              <a:t>ห้ามมีจุดตัดการ</a:t>
            </a:r>
            <a:r>
              <a:rPr lang="th-TH" sz="2800" cap="all" dirty="0" err="1" smtClean="0"/>
              <a:t>ทํางาน</a:t>
            </a:r>
            <a:r>
              <a:rPr lang="en-US" sz="2800" cap="all" dirty="0" smtClean="0"/>
              <a:t/>
            </a:r>
            <a:br>
              <a:rPr lang="en-US" sz="2800" cap="all" dirty="0" smtClean="0"/>
            </a:br>
            <a:r>
              <a:rPr lang="en-US" sz="2800" cap="all" dirty="0" smtClean="0"/>
              <a:t>5. </a:t>
            </a:r>
            <a:r>
              <a:rPr lang="th-TH" sz="2800" cap="all" dirty="0" smtClean="0"/>
              <a:t>ต้องไม่มีลูกศรลอย ๆ โดยไม่มีการต่อจุดการ</a:t>
            </a:r>
            <a:r>
              <a:rPr lang="th-TH" sz="2800" cap="all" dirty="0" err="1" smtClean="0"/>
              <a:t>ทํางาน</a:t>
            </a:r>
            <a:r>
              <a:rPr lang="th-TH" sz="2800" cap="all" dirty="0" smtClean="0"/>
              <a:t>ใด ๆ</a:t>
            </a:r>
            <a:r>
              <a:rPr lang="en-US" sz="2800" cap="all" dirty="0" smtClean="0"/>
              <a:t/>
            </a:r>
            <a:br>
              <a:rPr lang="en-US" sz="2800" cap="all" dirty="0" smtClean="0"/>
            </a:br>
            <a:r>
              <a:rPr lang="en-US" sz="2800" cap="all" dirty="0" smtClean="0"/>
              <a:t>6. </a:t>
            </a:r>
            <a:r>
              <a:rPr lang="th-TH" sz="2800" cap="all" dirty="0" smtClean="0"/>
              <a:t>ใช้สัญลักษณ์ให้ตรงกับความหมายการใช้งาน</a:t>
            </a:r>
          </a:p>
          <a:p>
            <a:pPr>
              <a:buNone/>
            </a:pPr>
            <a:r>
              <a:rPr lang="en-US" sz="2800" cap="all" dirty="0" smtClean="0"/>
              <a:t>    7. </a:t>
            </a:r>
            <a:r>
              <a:rPr lang="th-TH" sz="2800" cap="all" dirty="0" smtClean="0"/>
              <a:t>หากมี</a:t>
            </a:r>
            <a:r>
              <a:rPr lang="th-TH" sz="2800" cap="all" dirty="0" err="1" smtClean="0"/>
              <a:t>คําอธิบาย</a:t>
            </a:r>
            <a:r>
              <a:rPr lang="th-TH" sz="2800" cap="all" dirty="0" smtClean="0"/>
              <a:t>เพิ่มเติมให้เขียนไว้ด้านขวาของสัญลักษณ์นั้น</a:t>
            </a:r>
            <a:endParaRPr lang="th-TH" sz="2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b="1" cap="all" dirty="0" smtClean="0"/>
              <a:t>3</a:t>
            </a:r>
            <a:r>
              <a:rPr lang="en-US" sz="2800" b="1" cap="all" dirty="0"/>
              <a:t>. </a:t>
            </a:r>
            <a:r>
              <a:rPr lang="th-TH" sz="2800" b="1" cap="all" dirty="0"/>
              <a:t>ประโยชนของผังงาน</a:t>
            </a:r>
            <a:r>
              <a:rPr lang="en-US" sz="2800" cap="all" dirty="0"/>
              <a:t> </a:t>
            </a:r>
            <a:r>
              <a:rPr lang="th-TH" sz="2800" cap="all" dirty="0"/>
              <a:t>การเขียนผังงานโปรแกรมของคอมพิวเตอร์นั้นมีประโยชน ดังนี้</a:t>
            </a:r>
            <a:r>
              <a:rPr lang="en-US" sz="2800" cap="all" dirty="0"/>
              <a:t/>
            </a:r>
            <a:br>
              <a:rPr lang="en-US" sz="2800" cap="all" dirty="0"/>
            </a:br>
            <a:r>
              <a:rPr lang="en-US" sz="2800" cap="all" dirty="0"/>
              <a:t>1. </a:t>
            </a:r>
            <a:r>
              <a:rPr lang="th-TH" sz="2800" cap="all" dirty="0" err="1"/>
              <a:t>ทํา</a:t>
            </a:r>
            <a:r>
              <a:rPr lang="th-TH" sz="2800" cap="all" dirty="0" smtClean="0"/>
              <a:t>ให้มองเห็น</a:t>
            </a:r>
            <a:r>
              <a:rPr lang="th-TH" sz="2800" cap="all" dirty="0"/>
              <a:t>รูปแบบของงานได้ทั้งหมด โดยใช้เวลาไม่มาก</a:t>
            </a:r>
            <a:r>
              <a:rPr lang="en-US" sz="2800" cap="all" dirty="0"/>
              <a:t/>
            </a:r>
            <a:br>
              <a:rPr lang="en-US" sz="2800" cap="all" dirty="0"/>
            </a:br>
            <a:r>
              <a:rPr lang="en-US" sz="2800" cap="all" dirty="0"/>
              <a:t>2. </a:t>
            </a:r>
            <a:r>
              <a:rPr lang="th-TH" sz="2800" cap="all" dirty="0"/>
              <a:t>การเขียนผังงานเป็นสากล สามารถ</a:t>
            </a:r>
            <a:r>
              <a:rPr lang="th-TH" sz="2800" cap="all" dirty="0" err="1"/>
              <a:t>นําไป</a:t>
            </a:r>
            <a:r>
              <a:rPr lang="th-TH" sz="2800" cap="all" dirty="0"/>
              <a:t>เขียน</a:t>
            </a:r>
            <a:r>
              <a:rPr lang="th-TH" sz="2800" cap="all" dirty="0" err="1"/>
              <a:t>คําสั่ง</a:t>
            </a:r>
            <a:r>
              <a:rPr lang="th-TH" sz="2800" cap="all" dirty="0"/>
              <a:t>ได้ทุกภาษา</a:t>
            </a:r>
            <a:r>
              <a:rPr lang="en-US" sz="2800" cap="all" dirty="0"/>
              <a:t/>
            </a:r>
            <a:br>
              <a:rPr lang="en-US" sz="2800" cap="all" dirty="0"/>
            </a:br>
            <a:r>
              <a:rPr lang="en-US" sz="2800" cap="all" dirty="0"/>
              <a:t>3. </a:t>
            </a:r>
            <a:r>
              <a:rPr lang="th-TH" sz="2800" cap="all" dirty="0"/>
              <a:t>สามารถตรวจสอบข้อผิดพลาดของโปรแกรมได้อย่างรวดเร็ว</a:t>
            </a:r>
            <a:r>
              <a:rPr lang="en-US" sz="2800" cap="all" dirty="0"/>
              <a:t/>
            </a:r>
            <a:br>
              <a:rPr lang="en-US" sz="2800" cap="all" dirty="0"/>
            </a:br>
            <a:r>
              <a:rPr lang="en-US" sz="2800" cap="all" dirty="0"/>
              <a:t>4. </a:t>
            </a:r>
            <a:r>
              <a:rPr lang="th-TH" sz="2800" cap="all" dirty="0"/>
              <a:t>รูปแบบการเขียนผังงาน การเขียนผังงานแสดง</a:t>
            </a:r>
            <a:r>
              <a:rPr lang="th-TH" sz="2800" cap="all" dirty="0" err="1"/>
              <a:t>ลําดับ</a:t>
            </a:r>
            <a:r>
              <a:rPr lang="th-TH" sz="2800" cap="all" dirty="0"/>
              <a:t>การ</a:t>
            </a:r>
            <a:r>
              <a:rPr lang="th-TH" sz="2800" cap="all" dirty="0" err="1"/>
              <a:t>ทํางาน</a:t>
            </a:r>
            <a:r>
              <a:rPr lang="th-TH" sz="2800" cap="all" dirty="0"/>
              <a:t>ของระบบงานไม่มีรูปแบบการเขียนตายตัว เพราะเป็น เรื่องการออกแบบระบบงานของแต่ละ</a:t>
            </a:r>
            <a:r>
              <a:rPr lang="th-TH" sz="2800" cap="all" dirty="0" smtClean="0"/>
              <a:t>บุคคล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th-TH" sz="2800" cap="all" dirty="0" smtClean="0"/>
              <a:t>ในส่วนนี้เป็นการ</a:t>
            </a:r>
            <a:r>
              <a:rPr lang="th-TH" sz="2800" cap="all" dirty="0" err="1" smtClean="0"/>
              <a:t>นําเสนอ</a:t>
            </a:r>
            <a:r>
              <a:rPr lang="th-TH" sz="2800" cap="all" dirty="0" smtClean="0"/>
              <a:t>รูปแบบการเขียนผังงานโปรแกรม ดังนี้</a:t>
            </a:r>
            <a:r>
              <a:rPr lang="en-US" sz="2800" cap="all" dirty="0" smtClean="0"/>
              <a:t/>
            </a:r>
            <a:br>
              <a:rPr lang="en-US" sz="2800" cap="all" dirty="0" smtClean="0"/>
            </a:br>
            <a:r>
              <a:rPr lang="en-US" sz="2800" cap="all" dirty="0"/>
              <a:t>1.) </a:t>
            </a:r>
            <a:r>
              <a:rPr lang="th-TH" sz="2800" cap="all" dirty="0"/>
              <a:t>การเขียนผังงานแบบ</a:t>
            </a:r>
            <a:r>
              <a:rPr lang="th-TH" sz="2800" cap="all" dirty="0" err="1"/>
              <a:t>เรียงลําดับ</a:t>
            </a:r>
            <a:r>
              <a:rPr lang="th-TH" sz="2800" cap="all" dirty="0"/>
              <a:t> แสดงขั้นตอนการ</a:t>
            </a:r>
            <a:r>
              <a:rPr lang="th-TH" sz="2800" cap="all" dirty="0" err="1"/>
              <a:t>ทํางานตามลําดับ</a:t>
            </a:r>
            <a:r>
              <a:rPr lang="th-TH" sz="2800" cap="all" dirty="0"/>
              <a:t> โดยไม่มีทางแยกการ </a:t>
            </a:r>
            <a:r>
              <a:rPr lang="th-TH" sz="2800" cap="all" dirty="0" err="1"/>
              <a:t>ทํางาน</a:t>
            </a:r>
            <a:r>
              <a:rPr lang="th-TH" sz="2800" cap="all" dirty="0"/>
              <a:t>แต่อย่างใด เช่น</a:t>
            </a:r>
            <a:r>
              <a:rPr lang="en-US" sz="2800" cap="all" dirty="0"/>
              <a:t/>
            </a:r>
            <a:br>
              <a:rPr lang="en-US" sz="2800" cap="all" dirty="0"/>
            </a:br>
            <a:r>
              <a:rPr lang="en-US" sz="2800" cap="all" dirty="0"/>
              <a:t>2.) </a:t>
            </a:r>
            <a:r>
              <a:rPr lang="th-TH" sz="2800" cap="all" dirty="0"/>
              <a:t>การเขียนผังงานแบบมีทางเลือกการ</a:t>
            </a:r>
            <a:r>
              <a:rPr lang="th-TH" sz="2800" cap="all" dirty="0" err="1"/>
              <a:t>ทํางาน</a:t>
            </a:r>
            <a:r>
              <a:rPr lang="th-TH" sz="2800" cap="all" dirty="0"/>
              <a:t> แสดงขั้นตอนการ</a:t>
            </a:r>
            <a:r>
              <a:rPr lang="th-TH" sz="2800" cap="all" dirty="0" err="1"/>
              <a:t>ทํางาน</a:t>
            </a:r>
            <a:r>
              <a:rPr lang="th-TH" sz="2800" cap="all" dirty="0"/>
              <a:t>ที่มีลักษณะ</a:t>
            </a:r>
            <a:r>
              <a:rPr lang="th-TH" sz="2800" cap="all" dirty="0" err="1"/>
              <a:t>กําหนด</a:t>
            </a:r>
            <a:r>
              <a:rPr lang="th-TH" sz="2800" cap="all" dirty="0"/>
              <a:t> เงื่อนไขทางตรรกะ ให้ระบบสรุปว่าจริงหรือเท็จ เพื่อเลือกทิศทางประมวลผล</a:t>
            </a:r>
            <a:r>
              <a:rPr lang="th-TH" sz="2800" cap="all" dirty="0" err="1"/>
              <a:t>คําสั่ง</a:t>
            </a:r>
            <a:r>
              <a:rPr lang="th-TH" sz="2800" cap="all" dirty="0"/>
              <a:t>ที่ได้ </a:t>
            </a:r>
            <a:r>
              <a:rPr lang="th-TH" sz="2800" cap="all" dirty="0" err="1"/>
              <a:t>กําหนด</a:t>
            </a:r>
            <a:r>
              <a:rPr lang="th-TH" sz="2800" cap="all" dirty="0"/>
              <a:t>ไว้ เช่น รวบรวมโดย นางพวงพรรณ สุ</a:t>
            </a:r>
            <a:r>
              <a:rPr lang="th-TH" sz="2800" cap="all" dirty="0" err="1"/>
              <a:t>พิพัฒน</a:t>
            </a:r>
            <a:r>
              <a:rPr lang="th-TH" sz="2800" cap="all" dirty="0"/>
              <a:t>โมลี </a:t>
            </a:r>
            <a:r>
              <a:rPr lang="th-TH" sz="2800" cap="all" dirty="0" err="1"/>
              <a:t>ตําแหน่ง</a:t>
            </a:r>
            <a:r>
              <a:rPr lang="th-TH" sz="2800" cap="all" dirty="0"/>
              <a:t> </a:t>
            </a:r>
            <a:r>
              <a:rPr lang="th-TH" sz="2800" cap="all" dirty="0" err="1"/>
              <a:t>ผู้ชํานาญการ</a:t>
            </a:r>
            <a:r>
              <a:rPr lang="th-TH" sz="2800" cap="all" dirty="0"/>
              <a:t> โรงเรียนชัยภูมิภักดีชุมพล</a:t>
            </a:r>
            <a:r>
              <a:rPr lang="en-US" sz="2800" cap="all" dirty="0"/>
              <a:t/>
            </a:r>
            <a:br>
              <a:rPr lang="en-US" sz="2800" cap="all" dirty="0"/>
            </a:br>
            <a:r>
              <a:rPr lang="en-US" sz="2800" cap="all" dirty="0"/>
              <a:t>3.) </a:t>
            </a:r>
            <a:r>
              <a:rPr lang="th-TH" sz="2800" cap="all" dirty="0"/>
              <a:t>การเขียนผังงานตรวจสอบเงื่อนไข</a:t>
            </a:r>
            <a:r>
              <a:rPr lang="th-TH" sz="2800" cap="all" dirty="0" smtClean="0"/>
              <a:t>ก่อน วนซ้ำแสดง</a:t>
            </a:r>
            <a:r>
              <a:rPr lang="th-TH" sz="2800" cap="all" dirty="0"/>
              <a:t>ขั้นตอนการ</a:t>
            </a:r>
            <a:r>
              <a:rPr lang="th-TH" sz="2800" cap="all" dirty="0" err="1"/>
              <a:t>ทํางาน</a:t>
            </a:r>
            <a:r>
              <a:rPr lang="th-TH" sz="2800" cap="all" dirty="0"/>
              <a:t>ที่มีลักษณะ</a:t>
            </a:r>
            <a:r>
              <a:rPr lang="th-TH" sz="2800" cap="all" dirty="0" err="1"/>
              <a:t>กําหนด</a:t>
            </a:r>
            <a:r>
              <a:rPr lang="th-TH" sz="2800" cap="all" dirty="0"/>
              <a:t> เงื่อนไขทางตรรกะให้ระบบตรวจสอบก่อน เพื่อเลือกทิศทางการวนซ้ำหรือออกจากการวน ซ้ำเช่น</a:t>
            </a:r>
            <a:r>
              <a:rPr lang="en-US" sz="2800" cap="all" dirty="0"/>
              <a:t/>
            </a:r>
            <a:br>
              <a:rPr lang="en-US" sz="2800" cap="all" dirty="0"/>
            </a:br>
            <a:r>
              <a:rPr lang="en-US" sz="2800" cap="all" dirty="0"/>
              <a:t>4.) </a:t>
            </a:r>
            <a:r>
              <a:rPr lang="th-TH" sz="2800" cap="all" dirty="0"/>
              <a:t>การเขียนผังงานแบบตรวจสอบเงื่อนไขหลังวนซ้ำแสดงขั้นตอนการ</a:t>
            </a:r>
            <a:r>
              <a:rPr lang="th-TH" sz="2800" cap="all" dirty="0" err="1"/>
              <a:t>ทํางาน</a:t>
            </a:r>
            <a:r>
              <a:rPr lang="th-TH" sz="2800" cap="all" dirty="0"/>
              <a:t>ที่มีลักษณะ </a:t>
            </a:r>
            <a:r>
              <a:rPr lang="th-TH" sz="2800" cap="all" dirty="0" err="1"/>
              <a:t>ทํางาน</a:t>
            </a:r>
            <a:r>
              <a:rPr lang="th-TH" sz="2800" cap="all" dirty="0"/>
              <a:t>ก่อน </a:t>
            </a:r>
            <a:r>
              <a:rPr lang="en-US" sz="2800" cap="all" dirty="0"/>
              <a:t>1 </a:t>
            </a:r>
            <a:r>
              <a:rPr lang="th-TH" sz="2800" cap="all" dirty="0"/>
              <a:t>รอบ แล้วจึง</a:t>
            </a:r>
            <a:r>
              <a:rPr lang="th-TH" sz="2800" cap="all" dirty="0" err="1"/>
              <a:t>กําหนด</a:t>
            </a:r>
            <a:r>
              <a:rPr lang="th-TH" sz="2800" cap="all" dirty="0"/>
              <a:t>เงื่อนไขทางตรรกะให้ระบบตรวจสอบ เพื่อเลือกทิศ ทางการวนซ้ำหรือออกจากการวนซ้ำ</a:t>
            </a:r>
            <a:endParaRPr lang="en-US" sz="2800" dirty="0"/>
          </a:p>
          <a:p>
            <a:endParaRPr lang="th-TH" sz="2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Pictur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4558" y="437019"/>
            <a:ext cx="5374883" cy="598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203</TotalTime>
  <Words>290</Words>
  <Application>Microsoft Office PowerPoint</Application>
  <PresentationFormat>นำเสนอทางหน้าจอ (4:3)</PresentationFormat>
  <Paragraphs>49</Paragraphs>
  <Slides>16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7" baseType="lpstr">
      <vt:lpstr>ไหลเวียน</vt:lpstr>
      <vt:lpstr>การเขียนโปรแกรม ด้วยภาษาคอมพิวเตอร์</vt:lpstr>
      <vt:lpstr>ความสําคัญของภาษาคอมพิวเตอร์</vt:lpstr>
      <vt:lpstr>1. เรื่อง การพัฒนาระบบงานคอมพิวเตอร์ </vt:lpstr>
      <vt:lpstr>1. เรื่อง การพัฒนาระบบงานคอมพิวเตอร์ (ต่อ)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กรณีศึกษาวิเคราะห์ระบบงานและผังงาน </vt:lpstr>
      <vt:lpstr>งานนำเสนอ PowerPoint</vt:lpstr>
      <vt:lpstr>งานนำเสนอ PowerPoint</vt:lpstr>
      <vt:lpstr>  ลำดับการทำงานด้วยผังโปรแกรม</vt:lpstr>
      <vt:lpstr>งานนำเสนอ PowerPoint</vt:lpstr>
      <vt:lpstr>งานนำเสนอ PowerPoint</vt:lpstr>
      <vt:lpstr>คณะผู้จัดทำ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การเขียนโปรแกรม ด้วยภาษาคอมพิวเตอร์</dc:title>
  <dc:creator>Corporate Edition</dc:creator>
  <cp:lastModifiedBy>Windows User</cp:lastModifiedBy>
  <cp:revision>26</cp:revision>
  <dcterms:created xsi:type="dcterms:W3CDTF">2013-12-31T13:28:36Z</dcterms:created>
  <dcterms:modified xsi:type="dcterms:W3CDTF">2014-01-09T06:07:42Z</dcterms:modified>
</cp:coreProperties>
</file>